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AED4-5B4D-44D3-B3BC-77B129505E66}" type="datetimeFigureOut">
              <a:rPr lang="pl-PL" smtClean="0"/>
              <a:t>17.05.2023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9103D-4197-4CD6-BBAD-A0B41A7883E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3861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AED4-5B4D-44D3-B3BC-77B129505E66}" type="datetimeFigureOut">
              <a:rPr lang="pl-PL" smtClean="0"/>
              <a:t>17.05.2023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9103D-4197-4CD6-BBAD-A0B41A7883E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9619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AED4-5B4D-44D3-B3BC-77B129505E66}" type="datetimeFigureOut">
              <a:rPr lang="pl-PL" smtClean="0"/>
              <a:t>17.05.2023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9103D-4197-4CD6-BBAD-A0B41A7883E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2233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AED4-5B4D-44D3-B3BC-77B129505E66}" type="datetimeFigureOut">
              <a:rPr lang="pl-PL" smtClean="0"/>
              <a:t>17.05.2023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9103D-4197-4CD6-BBAD-A0B41A7883E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859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AED4-5B4D-44D3-B3BC-77B129505E66}" type="datetimeFigureOut">
              <a:rPr lang="pl-PL" smtClean="0"/>
              <a:t>17.05.2023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9103D-4197-4CD6-BBAD-A0B41A7883E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4103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AED4-5B4D-44D3-B3BC-77B129505E66}" type="datetimeFigureOut">
              <a:rPr lang="pl-PL" smtClean="0"/>
              <a:t>17.05.2023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9103D-4197-4CD6-BBAD-A0B41A7883E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52876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AED4-5B4D-44D3-B3BC-77B129505E66}" type="datetimeFigureOut">
              <a:rPr lang="pl-PL" smtClean="0"/>
              <a:t>17.05.2023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9103D-4197-4CD6-BBAD-A0B41A7883E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9386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AED4-5B4D-44D3-B3BC-77B129505E66}" type="datetimeFigureOut">
              <a:rPr lang="pl-PL" smtClean="0"/>
              <a:t>17.05.2023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9103D-4197-4CD6-BBAD-A0B41A7883E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518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AED4-5B4D-44D3-B3BC-77B129505E66}" type="datetimeFigureOut">
              <a:rPr lang="pl-PL" smtClean="0"/>
              <a:t>17.05.2023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9103D-4197-4CD6-BBAD-A0B41A7883E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3436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AED4-5B4D-44D3-B3BC-77B129505E66}" type="datetimeFigureOut">
              <a:rPr lang="pl-PL" smtClean="0"/>
              <a:t>17.05.2023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9103D-4197-4CD6-BBAD-A0B41A7883E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2900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AED4-5B4D-44D3-B3BC-77B129505E66}" type="datetimeFigureOut">
              <a:rPr lang="pl-PL" smtClean="0"/>
              <a:t>17.05.2023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9103D-4197-4CD6-BBAD-A0B41A7883E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0427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8AED4-5B4D-44D3-B3BC-77B129505E66}" type="datetimeFigureOut">
              <a:rPr lang="pl-PL" smtClean="0"/>
              <a:t>17.05.2023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9103D-4197-4CD6-BBAD-A0B41A7883E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30191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29F06F-C320-D284-5757-AEF1FA5365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Algorytm szyfrujący obrazów </a:t>
            </a:r>
            <a:r>
              <a:rPr lang="pl-PL" dirty="0" err="1"/>
              <a:t>Pisarchika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6B66B00-AF99-B0EE-7540-DEB11A795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Jan Tyc</a:t>
            </a:r>
          </a:p>
        </p:txBody>
      </p:sp>
    </p:spTree>
    <p:extLst>
      <p:ext uri="{BB962C8B-B14F-4D97-AF65-F5344CB8AC3E}">
        <p14:creationId xmlns:p14="http://schemas.microsoft.com/office/powerpoint/2010/main" val="3433464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72214DBA-BDE0-BF72-661C-AE43230BF9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Dziękuje za uwagę!</a:t>
            </a:r>
          </a:p>
        </p:txBody>
      </p:sp>
      <p:sp>
        <p:nvSpPr>
          <p:cNvPr id="6" name="Podtytuł 5">
            <a:extLst>
              <a:ext uri="{FF2B5EF4-FFF2-40B4-BE49-F238E27FC236}">
                <a16:creationId xmlns:a16="http://schemas.microsoft.com/office/drawing/2014/main" id="{4D3377E0-9333-E272-7EDA-1213B42D3B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39574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CD1FA2-1A6A-7DC4-E270-F75257202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Teoria chaosu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CCA7080-B6DB-1E52-FA32-86E6EA70C1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Działa matematyki zajmujący się układami deterministycznymi, które na pozór zachowują się losowo i są bardzo podatne na warunki początkowe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A228A529-6353-871B-2761-7B521126A9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21583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CFA7B0-5B22-579D-885B-26C729B3C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Cechy układów chaotycznych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A57CCFC-6C89-8AEA-603C-CBE9513D0A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FFB49AD-0454-A43D-74A5-08E2DD7426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l-PL" dirty="0"/>
              <a:t>Niestabilność – wrażliwość na warunki początkowe („efekt motyla”)</a:t>
            </a:r>
          </a:p>
          <a:p>
            <a:r>
              <a:rPr lang="pl-PL" dirty="0"/>
              <a:t>Orbita układu jest nieokresowa (nieskończona)</a:t>
            </a:r>
          </a:p>
        </p:txBody>
      </p:sp>
    </p:spTree>
    <p:extLst>
      <p:ext uri="{BB962C8B-B14F-4D97-AF65-F5344CB8AC3E}">
        <p14:creationId xmlns:p14="http://schemas.microsoft.com/office/powerpoint/2010/main" val="2052743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15FFC2-55FB-E7F6-1714-B310DFCD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Teoria chaosu w kryptologii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9166CF-A613-CDB6-AF34-D566FBA65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50FE6AE-65D8-6BEE-D423-0FBF5DCC4F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dirty="0"/>
              <a:t>Zalety:</a:t>
            </a:r>
          </a:p>
          <a:p>
            <a:pPr marL="0" indent="0">
              <a:buNone/>
            </a:pPr>
            <a:r>
              <a:rPr lang="pl-PL" dirty="0"/>
              <a:t>-solidne podstawy </a:t>
            </a:r>
            <a:r>
              <a:rPr lang="pl-PL" dirty="0" err="1"/>
              <a:t>matemtyczne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-analogie własności układów chaotycznych i cech dobrych </a:t>
            </a:r>
            <a:r>
              <a:rPr lang="pl-PL" dirty="0" err="1"/>
              <a:t>kryptosystemów</a:t>
            </a:r>
            <a:r>
              <a:rPr lang="pl-PL" dirty="0"/>
              <a:t> (dyfuzja, właściwości </a:t>
            </a:r>
            <a:r>
              <a:rPr lang="pl-PL" dirty="0" err="1"/>
              <a:t>statystycze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/>
              <a:t>Wady:</a:t>
            </a:r>
          </a:p>
          <a:p>
            <a:pPr marL="0" indent="0">
              <a:buNone/>
            </a:pPr>
            <a:r>
              <a:rPr lang="pl-PL" dirty="0"/>
              <a:t>-nowe ataki i kryteria bezpieczeństwa</a:t>
            </a:r>
          </a:p>
          <a:p>
            <a:pPr marL="0" indent="0">
              <a:buNone/>
            </a:pPr>
            <a:r>
              <a:rPr lang="pl-PL" dirty="0"/>
              <a:t>-niski poziom części publikacji</a:t>
            </a:r>
          </a:p>
          <a:p>
            <a:pPr marL="0" indent="0">
              <a:buNone/>
            </a:pPr>
            <a:r>
              <a:rPr lang="pl-PL" dirty="0"/>
              <a:t>-trudności implementacyjne</a:t>
            </a:r>
          </a:p>
        </p:txBody>
      </p:sp>
    </p:spTree>
    <p:extLst>
      <p:ext uri="{BB962C8B-B14F-4D97-AF65-F5344CB8AC3E}">
        <p14:creationId xmlns:p14="http://schemas.microsoft.com/office/powerpoint/2010/main" val="134864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6439608-2B74-D291-DC69-05FBFE96A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Zasada działania algorytmu </a:t>
            </a:r>
            <a:r>
              <a:rPr lang="pl-PL" dirty="0" err="1"/>
              <a:t>Pisarchika</a:t>
            </a:r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ymbol zastępczy zawartości 3">
                <a:extLst>
                  <a:ext uri="{FF2B5EF4-FFF2-40B4-BE49-F238E27FC236}">
                    <a16:creationId xmlns:a16="http://schemas.microsoft.com/office/drawing/2014/main" id="{2CC4A816-9437-7113-C051-ED74D1B7F74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pl-PL" dirty="0"/>
                  <a:t>Źródło: A. N. </a:t>
                </a:r>
                <a:r>
                  <a:rPr lang="pl-PL" dirty="0" err="1"/>
                  <a:t>Pisarchik</a:t>
                </a:r>
                <a:r>
                  <a:rPr lang="pl-PL" dirty="0"/>
                  <a:t>, N. J. Flores-</a:t>
                </a:r>
                <a:r>
                  <a:rPr lang="pl-PL" dirty="0" err="1"/>
                  <a:t>Carmona</a:t>
                </a:r>
                <a:r>
                  <a:rPr lang="pl-PL" dirty="0"/>
                  <a:t>, M. Carpio-</a:t>
                </a:r>
                <a:r>
                  <a:rPr lang="pl-PL" dirty="0" err="1"/>
                  <a:t>Valadez</a:t>
                </a:r>
                <a:r>
                  <a:rPr lang="pl-PL" dirty="0"/>
                  <a:t>, </a:t>
                </a:r>
                <a:r>
                  <a:rPr lang="pl-PL" dirty="0" err="1"/>
                  <a:t>Encryption</a:t>
                </a:r>
                <a:r>
                  <a:rPr lang="pl-PL" dirty="0"/>
                  <a:t> and </a:t>
                </a:r>
                <a:r>
                  <a:rPr lang="pl-PL" dirty="0" err="1"/>
                  <a:t>decryption</a:t>
                </a:r>
                <a:r>
                  <a:rPr lang="pl-PL" dirty="0"/>
                  <a:t> of </a:t>
                </a:r>
                <a:r>
                  <a:rPr lang="pl-PL" dirty="0" err="1"/>
                  <a:t>images</a:t>
                </a:r>
                <a:r>
                  <a:rPr lang="pl-PL" dirty="0"/>
                  <a:t> with </a:t>
                </a:r>
                <a:r>
                  <a:rPr lang="pl-PL" dirty="0" err="1"/>
                  <a:t>chaotic</a:t>
                </a:r>
                <a:r>
                  <a:rPr lang="pl-PL" dirty="0"/>
                  <a:t> map </a:t>
                </a:r>
                <a:r>
                  <a:rPr lang="pl-PL" dirty="0" err="1"/>
                  <a:t>lattices</a:t>
                </a:r>
                <a:r>
                  <a:rPr lang="pl-PL" dirty="0"/>
                  <a:t> (Sierpień 2006)</a:t>
                </a:r>
              </a:p>
              <a:p>
                <a:r>
                  <a:rPr lang="pl-PL" dirty="0"/>
                  <a:t>Proponowana mapa: odwzorowanie logistyczne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⋅(1−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dirty="0"/>
              </a:p>
              <a:p>
                <a:pPr marL="0" indent="0">
                  <a:buNone/>
                </a:pPr>
                <a:r>
                  <a:rPr lang="pl-PL" dirty="0" err="1"/>
                  <a:t>Niestabline</a:t>
                </a:r>
                <a:r>
                  <a:rPr lang="pl-PL" dirty="0"/>
                  <a:t> dla 3.57&lt;a&lt;4</a:t>
                </a:r>
              </a:p>
            </p:txBody>
          </p:sp>
        </mc:Choice>
        <mc:Fallback>
          <p:sp>
            <p:nvSpPr>
              <p:cNvPr id="4" name="Symbol zastępczy zawartości 3">
                <a:extLst>
                  <a:ext uri="{FF2B5EF4-FFF2-40B4-BE49-F238E27FC236}">
                    <a16:creationId xmlns:a16="http://schemas.microsoft.com/office/drawing/2014/main" id="{2CC4A816-9437-7113-C051-ED74D1B7F7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71" t="-2241" b="-14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0B7C681-3BA8-CD38-AF4F-04C9114D90C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09" y="2038930"/>
            <a:ext cx="48768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39B611DF-69B3-6030-D887-D6E53A9EBBD3}"/>
              </a:ext>
            </a:extLst>
          </p:cNvPr>
          <p:cNvSpPr txBox="1"/>
          <p:nvPr/>
        </p:nvSpPr>
        <p:spPr>
          <a:xfrm>
            <a:off x="946205" y="5557962"/>
            <a:ext cx="467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0" i="0" dirty="0">
                <a:effectLst/>
                <a:latin typeface="Linux Libertine"/>
              </a:rPr>
              <a:t>Rys 1. Funkcja odwzorowania logistycznego</a:t>
            </a:r>
          </a:p>
        </p:txBody>
      </p:sp>
    </p:spTree>
    <p:extLst>
      <p:ext uri="{BB962C8B-B14F-4D97-AF65-F5344CB8AC3E}">
        <p14:creationId xmlns:p14="http://schemas.microsoft.com/office/powerpoint/2010/main" val="2526646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E948B9-25A5-9A11-6D1F-02E5E0A17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Enkrypcja</a:t>
            </a:r>
            <a:r>
              <a:rPr lang="pl-PL" dirty="0"/>
              <a:t> za pomocą algorytmu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7A9442F-D067-234E-5383-A955C5A9BC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l-PL" dirty="0"/>
              <a:t>1.Zamieniamy składowe kolorów pikseli na liczby zmiennoprzecinkowe.</a:t>
            </a:r>
          </a:p>
          <a:p>
            <a:r>
              <a:rPr lang="pl-PL" dirty="0"/>
              <a:t>2.Dla każdego piksela: bierzemy piksel poprzedni jako wartość początkową dla mapy, iterujemy mapę n razy i dodajemy tę wartość do wartości bieżącego piksela.</a:t>
            </a:r>
          </a:p>
          <a:p>
            <a:r>
              <a:rPr lang="pl-PL" dirty="0"/>
              <a:t>3.Jeżeli suma wykracza poza przedział  [min, max]  , dokonuje się normalizacji poprzez odjęcie  </a:t>
            </a:r>
            <a:r>
              <a:rPr lang="el-GR" dirty="0"/>
              <a:t>δ</a:t>
            </a:r>
            <a:r>
              <a:rPr lang="pl-PL" dirty="0"/>
              <a:t>x.</a:t>
            </a:r>
          </a:p>
          <a:p>
            <a:r>
              <a:rPr lang="pl-PL" dirty="0"/>
              <a:t>4.Zamieniamy liczby zmiennoprzecinkowe skojarzone z pikselami na kolory.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F4264CF-1EFD-8A85-174A-2D349C6BAB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l-PL" dirty="0"/>
              <a:t>Klucz szyfru: para liczb (</a:t>
            </a:r>
            <a:r>
              <a:rPr lang="pl-PL" dirty="0" err="1"/>
              <a:t>n,a</a:t>
            </a:r>
            <a:r>
              <a:rPr lang="pl-PL" dirty="0"/>
              <a:t>) = (liczba iteracji, parametr sterujący mapy</a:t>
            </a:r>
          </a:p>
          <a:p>
            <a:endParaRPr lang="pl-PL" dirty="0"/>
          </a:p>
        </p:txBody>
      </p:sp>
      <p:pic>
        <p:nvPicPr>
          <p:cNvPr id="6" name="Obraz 5" descr="Obraz zawierający tekst, diagram, numer, linia&#10;&#10;Opis wygenerowany automatycznie">
            <a:extLst>
              <a:ext uri="{FF2B5EF4-FFF2-40B4-BE49-F238E27FC236}">
                <a16:creationId xmlns:a16="http://schemas.microsoft.com/office/drawing/2014/main" id="{41B1B66D-CF6F-8DCB-1D4E-C957621C1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29" y="2608180"/>
            <a:ext cx="3444145" cy="363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5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524058-983C-177A-DC35-E16992B8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Wyniki działania algorytmu</a:t>
            </a:r>
          </a:p>
        </p:txBody>
      </p:sp>
      <p:pic>
        <p:nvPicPr>
          <p:cNvPr id="6" name="Symbol zastępczy zawartości 5" descr="Obraz zawierający uśmiech, zabawka, kreskówka, Figurka zwierzęcia&#10;&#10;Opis wygenerowany automatycznie">
            <a:extLst>
              <a:ext uri="{FF2B5EF4-FFF2-40B4-BE49-F238E27FC236}">
                <a16:creationId xmlns:a16="http://schemas.microsoft.com/office/drawing/2014/main" id="{81624833-2934-0123-DF3B-814D026E89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24" y="1846982"/>
            <a:ext cx="3014884" cy="1938139"/>
          </a:xfrm>
        </p:spPr>
      </p:pic>
      <p:pic>
        <p:nvPicPr>
          <p:cNvPr id="8" name="Symbol zastępczy zawartości 7" descr="Obraz zawierający sztuka, obraz&#10;&#10;Opis wygenerowany automatycznie">
            <a:extLst>
              <a:ext uri="{FF2B5EF4-FFF2-40B4-BE49-F238E27FC236}">
                <a16:creationId xmlns:a16="http://schemas.microsoft.com/office/drawing/2014/main" id="{03EC604E-FCEA-7824-5F2C-1A37FA4D79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10" y="1846982"/>
            <a:ext cx="3014885" cy="1938140"/>
          </a:xfrm>
        </p:spPr>
      </p:pic>
      <p:pic>
        <p:nvPicPr>
          <p:cNvPr id="10" name="Obraz 9" descr="Obraz zawierający sztuka, Wielobarwność, wzór, Liliowy&#10;&#10;Opis wygenerowany automatycznie">
            <a:extLst>
              <a:ext uri="{FF2B5EF4-FFF2-40B4-BE49-F238E27FC236}">
                <a16:creationId xmlns:a16="http://schemas.microsoft.com/office/drawing/2014/main" id="{BCA58228-D4BD-EEDD-D3F9-319EFAC45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97" y="1837268"/>
            <a:ext cx="3014885" cy="1938141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DE35E54-009B-727E-BD49-9355883F8E02}"/>
              </a:ext>
            </a:extLst>
          </p:cNvPr>
          <p:cNvSpPr txBox="1"/>
          <p:nvPr/>
        </p:nvSpPr>
        <p:spPr>
          <a:xfrm>
            <a:off x="380323" y="1477650"/>
            <a:ext cx="155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Źródło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6C95C24-F740-7768-AA21-FDE1230C5840}"/>
              </a:ext>
            </a:extLst>
          </p:cNvPr>
          <p:cNvSpPr txBox="1"/>
          <p:nvPr/>
        </p:nvSpPr>
        <p:spPr>
          <a:xfrm>
            <a:off x="4139680" y="1467936"/>
            <a:ext cx="310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Zaszyfrowany (i = 3, j = 1)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44207E8A-C173-55CC-7783-AB4BC1E7FC91}"/>
              </a:ext>
            </a:extLst>
          </p:cNvPr>
          <p:cNvSpPr txBox="1"/>
          <p:nvPr/>
        </p:nvSpPr>
        <p:spPr>
          <a:xfrm>
            <a:off x="7901896" y="1467936"/>
            <a:ext cx="3102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Zaszyfrowany (i = 30, j = 1)</a:t>
            </a:r>
          </a:p>
          <a:p>
            <a:endParaRPr lang="pl-PL" dirty="0"/>
          </a:p>
        </p:txBody>
      </p:sp>
      <p:pic>
        <p:nvPicPr>
          <p:cNvPr id="16" name="Obraz 15" descr="Obraz zawierający ubrania, wzór, materiał, Liliowy&#10;&#10;Opis wygenerowany automatycznie">
            <a:extLst>
              <a:ext uri="{FF2B5EF4-FFF2-40B4-BE49-F238E27FC236}">
                <a16:creationId xmlns:a16="http://schemas.microsoft.com/office/drawing/2014/main" id="{FAF707D0-391D-34B2-7097-812CE0F3E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181" y="4454710"/>
            <a:ext cx="3295453" cy="2118506"/>
          </a:xfrm>
          <a:prstGeom prst="rect">
            <a:avLst/>
          </a:prstGeom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62450043-3224-36D9-EB82-D0036081A856}"/>
              </a:ext>
            </a:extLst>
          </p:cNvPr>
          <p:cNvSpPr txBox="1"/>
          <p:nvPr/>
        </p:nvSpPr>
        <p:spPr>
          <a:xfrm>
            <a:off x="4058181" y="4085378"/>
            <a:ext cx="291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Zaszyfrowany (i = 50, j = 2)</a:t>
            </a:r>
          </a:p>
        </p:txBody>
      </p:sp>
    </p:spTree>
    <p:extLst>
      <p:ext uri="{BB962C8B-B14F-4D97-AF65-F5344CB8AC3E}">
        <p14:creationId xmlns:p14="http://schemas.microsoft.com/office/powerpoint/2010/main" val="17975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3DA474-4234-4452-BCD7-D2B395B1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Problemy z algorytmem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64F5D3A-6E47-70FC-20ED-5476C1C343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Przy dużej liczbie iteracji pojawia się problem zaokrąglania liczb rzeczywistych</a:t>
            </a:r>
          </a:p>
          <a:p>
            <a:r>
              <a:rPr lang="pl-PL" dirty="0"/>
              <a:t>Normalizacja przedstawiona w artykule jest błędna</a:t>
            </a:r>
          </a:p>
          <a:p>
            <a:r>
              <a:rPr lang="pl-PL" dirty="0"/>
              <a:t>Zapisanie szyfrogramu jako obrazu liczb całkowitych uniemożliwia jego odszyfrowanie</a:t>
            </a:r>
          </a:p>
          <a:p>
            <a:r>
              <a:rPr lang="pl-PL" dirty="0"/>
              <a:t>Konieczne jest użycie szyfrogramu w postaci tablicy liczb zmiennoprzecinkowych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A00DFBF-B06A-056B-39F1-B0B3C0BC02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0907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CC6685-8F10-39D1-14B9-70DB9915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Poprawiony algorytm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C0F53C4-F0D5-5674-CD10-0671EAD03C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Normalizacja liczb z zakresu         (0, 1) do zakresu (0.095, 0.975) przed każdą kolejną iteracją pętli j oraz denormalizacja przy każdej iteracji podczas deszyfrowania rozwiązuje problem normalizacji i wycieku informacji podczas szyfrowania.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6" name="Symbol zastępczy zawartości 5" descr="Obraz zawierający tekst, zrzut ekranu, oprogramowanie&#10;&#10;Opis wygenerowany automatycznie">
            <a:extLst>
              <a:ext uri="{FF2B5EF4-FFF2-40B4-BE49-F238E27FC236}">
                <a16:creationId xmlns:a16="http://schemas.microsoft.com/office/drawing/2014/main" id="{75817679-8E6B-2490-D9F5-62BD68778D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541" y="1825625"/>
            <a:ext cx="5048917" cy="4351338"/>
          </a:xfrm>
        </p:spPr>
      </p:pic>
    </p:spTree>
    <p:extLst>
      <p:ext uri="{BB962C8B-B14F-4D97-AF65-F5344CB8AC3E}">
        <p14:creationId xmlns:p14="http://schemas.microsoft.com/office/powerpoint/2010/main" val="21858236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117</TotalTime>
  <Words>360</Words>
  <Application>Microsoft Office PowerPoint</Application>
  <PresentationFormat>Panoramiczny</PresentationFormat>
  <Paragraphs>40</Paragraphs>
  <Slides>10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Linux Libertine</vt:lpstr>
      <vt:lpstr>Motyw pakietu Office</vt:lpstr>
      <vt:lpstr>Algorytm szyfrujący obrazów Pisarchika</vt:lpstr>
      <vt:lpstr>Teoria chaosu</vt:lpstr>
      <vt:lpstr>Cechy układów chaotycznych</vt:lpstr>
      <vt:lpstr>Teoria chaosu w kryptologii</vt:lpstr>
      <vt:lpstr>Zasada działania algorytmu Pisarchika</vt:lpstr>
      <vt:lpstr>Enkrypcja za pomocą algorytmu</vt:lpstr>
      <vt:lpstr>Wyniki działania algorytmu</vt:lpstr>
      <vt:lpstr>Problemy z algorytmem</vt:lpstr>
      <vt:lpstr>Poprawiony algorytm </vt:lpstr>
      <vt:lpstr>Dziękuje za uwagę!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Algorytm szyfrujący obrazów Pisarchika</dc:title>
  <dc:creator>Jan Tyc</dc:creator>
  <cp:lastModifiedBy>Jan Tyc</cp:lastModifiedBy>
  <cp:revision>2</cp:revision>
  <dcterms:created xsi:type="dcterms:W3CDTF">2023-05-17T10:46:25Z</dcterms:created>
  <dcterms:modified xsi:type="dcterms:W3CDTF">2023-05-17T12:44:08Z</dcterms:modified>
</cp:coreProperties>
</file>